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7689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8bdeac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上分点4 构造法求通项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6bbba7ab66dfaa57#tid=68f840f97a4d3800093b1c5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5fbbfe6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MasterShapeName"/>
              <p:cNvSpPr/>
              <p:nvPr/>
            </p:nvSpPr>
            <p:spPr>
              <a:xfrm>
                <a:off x="0" y="1042416"/>
                <a:ext cx="12188952" cy="466344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ctr"/>
              <a:lstStyle/>
              <a:p>
                <a:pPr algn="ctr"/>
                <a:r>
                  <a:rPr lang="en-US" sz="2400" b="1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上分点1 利用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sz="2400" b="1" i="1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𝑺</m:t>
                        </m:r>
                      </m:e>
                      <m:sub>
                        <m:r>
                          <a:rPr lang="en-US" sz="2400" b="1" i="1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</m:sub>
                    </m:sSub>
                  </m:oMath>
                </a14:m>
                <a:r>
                  <a:rPr lang="en-US" sz="2400" b="1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sz="2400" b="1" i="1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e>
                      <m:sub>
                        <m:r>
                          <a:rPr lang="en-US" sz="2400" b="1" i="1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</m:sub>
                    </m:sSub>
                  </m:oMath>
                </a14:m>
                <a:r>
                  <a:rPr lang="en-US" sz="2400" b="1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的关系求通项</a:t>
                </a:r>
                <a:endParaRPr lang="en-US" sz="2400" dirty="0"/>
              </a:p>
            </p:txBody>
          </p:sp>
        </mc:Choice>
        <mc:Fallback>
          <p:sp>
            <p:nvSpPr>
              <p:cNvPr id="5" name="MasterShapeName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042416"/>
                <a:ext cx="12188952" cy="466344"/>
              </a:xfrm>
              <a:prstGeom prst="rect">
                <a:avLst/>
              </a:prstGeom>
              <a:blipFill>
                <a:blip r:embed="rId4"/>
                <a:stretch>
                  <a:fillRect t="-10390" b="-272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35842d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累加法求通项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cd0a9e2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上分点3 累乘法求通项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26_1#18113f3f3?vop=1&amp;pid=48bdeac34&amp;color=0,0,0&amp;bt=1&amp;bbb=1"/>
              <p:cNvSpPr/>
              <p:nvPr/>
            </p:nvSpPr>
            <p:spPr>
              <a:xfrm>
                <a:off x="832104" y="1508760"/>
                <a:ext cx="10533888" cy="584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4_BD.26_1#18113f3f3?vop=1&amp;pid=48bdeac34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84200"/>
              </a:xfrm>
              <a:prstGeom prst="rect">
                <a:avLst/>
              </a:prstGeom>
              <a:blipFill>
                <a:blip r:embed="rId3"/>
                <a:stretch>
                  <a:fillRect l="-1389" b="-84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7_1#18113f3f3.bracket?vop=1&amp;pid=48bdeac34&amp;color=0,0,0&amp;vpa=7"/>
          <p:cNvSpPr/>
          <p:nvPr/>
        </p:nvSpPr>
        <p:spPr>
          <a:xfrm>
            <a:off x="6547200" y="1756410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>
              <a:solidFill>
                <a:srgbClr val="FF0000"/>
              </a:solidFill>
            </a:endParaRPr>
          </a:p>
        </p:txBody>
      </p:sp>
      <p:sp>
        <p:nvSpPr>
          <p:cNvPr id="4" name="QC_4_BD.26_2#18113f3f3.choices?vop=1&amp;pid=48bdeac34&amp;color=0,0,0&amp;bbb=1"/>
          <p:cNvSpPr/>
          <p:nvPr/>
        </p:nvSpPr>
        <p:spPr>
          <a:xfrm>
            <a:off x="832104" y="208280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6497" algn="l"/>
                <a:tab pos="5374894" algn="l"/>
                <a:tab pos="80559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047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048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049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050</a:t>
            </a:r>
            <a:endParaRPr lang="en-US" altLang="zh-CN" sz="18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28_1#18113f3f3?vop=1&amp;pid=48bdeac34&amp;color=0,0,0&amp;bbb=1"/>
              <p:cNvSpPr/>
              <p:nvPr/>
            </p:nvSpPr>
            <p:spPr>
              <a:xfrm>
                <a:off x="832104" y="2447290"/>
                <a:ext cx="10533888" cy="1751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为常数列，故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025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025−1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049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4_AS.28_1#18113f3f3?vop=1&amp;pid=48bdeac34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47290"/>
                <a:ext cx="10533888" cy="1751330"/>
              </a:xfrm>
              <a:prstGeom prst="rect">
                <a:avLst/>
              </a:prstGeom>
              <a:blipFill>
                <a:blip r:embed="rId4"/>
                <a:stretch>
                  <a:fillRect l="-1389" b="-79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29_1#4d0fa1f46?vop=1&amp;pid=48bdeac34&amp;color=0,0,0&amp;bt=1&amp;bbb=1"/>
              <p:cNvSpPr/>
              <p:nvPr/>
            </p:nvSpPr>
            <p:spPr>
              <a:xfrm>
                <a:off x="832104" y="1508760"/>
                <a:ext cx="10533888" cy="584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4_BD.29_1#4d0fa1f46?vop=1&amp;pid=48bdeac34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84200"/>
              </a:xfrm>
              <a:prstGeom prst="rect">
                <a:avLst/>
              </a:prstGeom>
              <a:blipFill>
                <a:blip r:embed="rId3"/>
                <a:stretch>
                  <a:fillRect l="-1389" b="-84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30_1#4d0fa1f46.bracket?vop=1&amp;pid=48bdeac34&amp;color=0,0,0&amp;vpa=8"/>
          <p:cNvSpPr/>
          <p:nvPr/>
        </p:nvSpPr>
        <p:spPr>
          <a:xfrm>
            <a:off x="6432770" y="1759584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29_2#4d0fa1f46.choices?vop=1&amp;pid=48bdeac34&amp;color=0,0,0&amp;bbb=1"/>
              <p:cNvSpPr/>
              <p:nvPr/>
            </p:nvSpPr>
            <p:spPr>
              <a:xfrm>
                <a:off x="832104" y="2095499"/>
                <a:ext cx="10533888" cy="5365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696972" algn="l"/>
                    <a:tab pos="5368544" algn="l"/>
                    <a:tab pos="80528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512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511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513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512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257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29_2#4d0fa1f46.choices?vop=1&amp;pid=48bdeac34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95499"/>
                <a:ext cx="10533888" cy="536575"/>
              </a:xfrm>
              <a:prstGeom prst="rect">
                <a:avLst/>
              </a:prstGeom>
              <a:blipFill>
                <a:blip r:embed="rId4"/>
                <a:stretch>
                  <a:fillRect l="-1389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EX.31_1#4d0fa1f46?vop=1&amp;pid=48bdeac34&amp;color=0,0,0&amp;bbb=1&amp;hb=1"/>
              <p:cNvSpPr/>
              <p:nvPr/>
            </p:nvSpPr>
            <p:spPr>
              <a:xfrm>
                <a:off x="832104" y="2637027"/>
                <a:ext cx="10533888" cy="833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题目中已知的等式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符合大招攻略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11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为非零常数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形式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因此可以利用取倒数构造法构造出等比数列求解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4_EX.31_1#4d0fa1f46?vop=1&amp;pid=48bdeac34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37027"/>
                <a:ext cx="10533888" cy="833755"/>
              </a:xfrm>
              <a:prstGeom prst="rect">
                <a:avLst/>
              </a:prstGeom>
              <a:blipFill>
                <a:blip r:embed="rId5"/>
                <a:stretch>
                  <a:fillRect l="-1389" b="-1764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32_1#4d0fa1f46?vop=1&amp;pid=48bdeac34&amp;color=0,0,0&amp;bbb=1&amp;hb=1"/>
              <p:cNvSpPr/>
              <p:nvPr/>
            </p:nvSpPr>
            <p:spPr>
              <a:xfrm>
                <a:off x="832104" y="3472560"/>
                <a:ext cx="10533888" cy="1409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【解析】易知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，从而由题意得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为首项，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为公比的等比数列，从而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</m:sSub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512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511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C_4_AS.32_1#4d0fa1f46?vop=1&amp;pid=48bdeac34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472560"/>
                <a:ext cx="10533888" cy="1409700"/>
              </a:xfrm>
              <a:prstGeom prst="rect">
                <a:avLst/>
              </a:prstGeom>
              <a:blipFill>
                <a:blip r:embed="rId6"/>
                <a:stretch>
                  <a:fillRect l="-1389" b="-34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33_1#b28d16a0e?vop=1&amp;pid=48bdeac34&amp;color=0,0,0&amp;bt=1&amp;bbb=1"/>
              <p:cNvSpPr/>
              <p:nvPr/>
            </p:nvSpPr>
            <p:spPr>
              <a:xfrm>
                <a:off x="832104" y="1508760"/>
                <a:ext cx="10533888" cy="3130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BD.33_1#b28d16a0e?vop=1&amp;pid=48bdeac34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13055"/>
              </a:xfrm>
              <a:prstGeom prst="rect">
                <a:avLst/>
              </a:prstGeom>
              <a:blipFill>
                <a:blip r:embed="rId3"/>
                <a:stretch>
                  <a:fillRect l="-1389" t="-13725" b="-450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34_1#b28d16a0e.bracket?vop=1&amp;pid=48bdeac34&amp;color=0,0,0&amp;vpa=9"/>
          <p:cNvSpPr/>
          <p:nvPr/>
        </p:nvSpPr>
        <p:spPr>
          <a:xfrm>
            <a:off x="6182201" y="1506664"/>
            <a:ext cx="331788" cy="3157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33_2#b28d16a0e.choices?vop=1&amp;pid=48bdeac34&amp;color=0,0,0&amp;bbb=1"/>
              <p:cNvSpPr/>
              <p:nvPr/>
            </p:nvSpPr>
            <p:spPr>
              <a:xfrm>
                <a:off x="832104" y="1868677"/>
                <a:ext cx="10533888" cy="3086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2700"/>
                  </a:lnSpc>
                  <a:tabLst>
                    <a:tab pos="2706497" algn="l"/>
                    <a:tab pos="5387594" algn="l"/>
                    <a:tab pos="80559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&gt;4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&lt;4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&gt;4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&lt;4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33_2#b28d16a0e.choices?vop=1&amp;pid=48bdeac34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68677"/>
                <a:ext cx="10533888" cy="308610"/>
              </a:xfrm>
              <a:prstGeom prst="rect">
                <a:avLst/>
              </a:prstGeom>
              <a:blipFill>
                <a:blip r:embed="rId4"/>
                <a:stretch>
                  <a:fillRect l="-1389" t="-14000" b="-48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35_1#b28d16a0e?vop=1&amp;pid=48bdeac34&amp;color=0,0,0&amp;bbb=1&amp;hb=1"/>
              <p:cNvSpPr/>
              <p:nvPr/>
            </p:nvSpPr>
            <p:spPr>
              <a:xfrm>
                <a:off x="832104" y="2180208"/>
                <a:ext cx="10533888" cy="3935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，两式作差可得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，整理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两边同时除以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是首项为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，公差为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的等差数列，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=5×9×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=45×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=4×10×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=80×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&lt;4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，A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正确.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题意可得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=5×8×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=80×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，C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误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AS.35_1#b28d16a0e?vop=1&amp;pid=48bdeac34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180208"/>
                <a:ext cx="10533888" cy="3935730"/>
              </a:xfrm>
              <a:prstGeom prst="rect">
                <a:avLst/>
              </a:prstGeom>
              <a:blipFill>
                <a:blip r:embed="rId5"/>
                <a:stretch>
                  <a:fillRect l="-1389" t="-775" r="-926" b="-35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e7c16122a.fixed?pid=e45ef1eed&amp;color=195,214,0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第一章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</a:t>
            </a:r>
            <a:endParaRPr lang="en-US" altLang="zh-CN" sz="4400" dirty="0"/>
          </a:p>
        </p:txBody>
      </p:sp>
      <p:sp>
        <p:nvSpPr>
          <p:cNvPr id="3" name="C_2_BD#e7c16122a.fixed?pid=e45ef1eed&amp;color=255,255,255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专题上分1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数列求通项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3e1858c1e?vop=1&amp;pid=35fbbfe64&amp;color=0,0,0&amp;bt=1&amp;bbb=1"/>
              <p:cNvSpPr/>
              <p:nvPr/>
            </p:nvSpPr>
            <p:spPr>
              <a:xfrm>
                <a:off x="832104" y="1508760"/>
                <a:ext cx="10533888" cy="36163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已知正项数列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BD.1_1#3e1858c1e?vop=1&amp;pid=35fbbfe64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1633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3e1858c1e.bracket?vop=1&amp;pid=35fbbfe64&amp;color=0,0,0&amp;vpa=1"/>
          <p:cNvSpPr/>
          <p:nvPr/>
        </p:nvSpPr>
        <p:spPr>
          <a:xfrm>
            <a:off x="9297320" y="1499807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4_BD.1_2#3e1858c1e.choices?vop=1&amp;pid=35fbbfe64&amp;color=0,0,0&amp;bbb=1"/>
          <p:cNvSpPr/>
          <p:nvPr/>
        </p:nvSpPr>
        <p:spPr>
          <a:xfrm>
            <a:off x="832104" y="1870647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6497" algn="l"/>
                <a:tab pos="5374894" algn="l"/>
                <a:tab pos="80559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13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EX.3_1#3e1858c1e?vop=1&amp;pid=35fbbfe64&amp;color=0,0,0&amp;bbb=1"/>
              <p:cNvSpPr/>
              <p:nvPr/>
            </p:nvSpPr>
            <p:spPr>
              <a:xfrm>
                <a:off x="832104" y="227711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</a:t>
                </a:r>
                <a:r>
                  <a:rPr lang="en-US" altLang="zh-CN" sz="1800" b="1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略上分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本题已知的等式中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同时含有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可以利用通法攻略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消去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型求解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spc="-50" dirty="0"/>
              </a:p>
            </p:txBody>
          </p:sp>
        </mc:Choice>
        <mc:Fallback>
          <p:sp>
            <p:nvSpPr>
              <p:cNvPr id="5" name="QC_4_EX.3_1#3e1858c1e?vop=1&amp;pid=35fbbfe64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7110"/>
                <a:ext cx="10533888" cy="360680"/>
              </a:xfrm>
              <a:prstGeom prst="rect">
                <a:avLst/>
              </a:prstGeom>
              <a:blipFill>
                <a:blip r:embed="rId4"/>
                <a:stretch>
                  <a:fillRect l="-1389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4_1#3e1858c1e?vop=1&amp;pid=35fbbfe64&amp;color=0,0,0&amp;bbb=1&amp;hb=1"/>
              <p:cNvSpPr/>
              <p:nvPr/>
            </p:nvSpPr>
            <p:spPr>
              <a:xfrm>
                <a:off x="832104" y="2650427"/>
                <a:ext cx="10533888" cy="2449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【解析】依题意，当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（舍）或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时，由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，两式作差得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，整理得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，由题意可知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提示：数列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是正项数列）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从第二项开始是以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1为公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差的等差数列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+8=3+8=11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AS.4_1#3e1858c1e?vop=1&amp;pid=35fbbfe64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50427"/>
                <a:ext cx="10533888" cy="2449830"/>
              </a:xfrm>
              <a:prstGeom prst="rect">
                <a:avLst/>
              </a:prstGeom>
              <a:blipFill>
                <a:blip r:embed="rId5"/>
                <a:stretch>
                  <a:fillRect l="-1389" b="-54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5_1#4848bc1c5?vop=1&amp;pid=35fbbfe64&amp;color=0,0,0&amp;bt=1&amp;bbb=1"/>
              <p:cNvSpPr/>
              <p:nvPr/>
            </p:nvSpPr>
            <p:spPr>
              <a:xfrm>
                <a:off x="832104" y="1508760"/>
                <a:ext cx="10533888" cy="34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=2−2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5_1#4848bc1c5?vop=1&amp;pid=35fbbfe64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41630"/>
              </a:xfrm>
              <a:prstGeom prst="rect">
                <a:avLst/>
              </a:prstGeom>
              <a:blipFill>
                <a:blip r:embed="rId3"/>
                <a:stretch>
                  <a:fillRect l="-1389" t="-3571" b="-410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6_1#9d08d443e?vop=1&amp;pid=4848bc1c5&amp;color=0,0,0&amp;bbb=1"/>
              <p:cNvSpPr/>
              <p:nvPr/>
            </p:nvSpPr>
            <p:spPr>
              <a:xfrm>
                <a:off x="832104" y="1893379"/>
                <a:ext cx="10533888" cy="34480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BD.6_1#9d08d443e?vop=1&amp;pid=4848bc1c5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93379"/>
                <a:ext cx="10533888" cy="344805"/>
              </a:xfrm>
              <a:prstGeom prst="rect">
                <a:avLst/>
              </a:prstGeom>
              <a:blipFill>
                <a:blip r:embed="rId4"/>
                <a:stretch>
                  <a:fillRect l="-1389" t="-3571" b="-410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7_1#9d08d443e?vop=1&amp;pid=4848bc1c5&amp;color=0,0,0&amp;bbb=1&amp;hb=1"/>
              <p:cNvSpPr/>
              <p:nvPr/>
            </p:nvSpPr>
            <p:spPr>
              <a:xfrm>
                <a:off x="832104" y="2242820"/>
                <a:ext cx="10533888" cy="2400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=2−2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=2−2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=2−2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=2−2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式相减得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=1≠0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，满足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是首项为1，公比为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的等比数列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AN.7_1#9d08d443e?vop=1&amp;pid=4848bc1c5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42820"/>
                <a:ext cx="10533888" cy="2400300"/>
              </a:xfrm>
              <a:prstGeom prst="rect">
                <a:avLst/>
              </a:prstGeom>
              <a:blipFill>
                <a:blip r:embed="rId5"/>
                <a:stretch>
                  <a:fillRect l="-1389" t="-254" b="-329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BD.8_1#20db96c33?vop=1&amp;pid=4848bc1c5&amp;color=0,0,0&amp;bbb=1"/>
              <p:cNvSpPr/>
              <p:nvPr/>
            </p:nvSpPr>
            <p:spPr>
              <a:xfrm>
                <a:off x="832104" y="4651311"/>
                <a:ext cx="10533888" cy="469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的前12项和.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5_BD.8_1#20db96c33?vop=1&amp;pid=4848bc1c5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651311"/>
                <a:ext cx="10533888" cy="469900"/>
              </a:xfrm>
              <a:prstGeom prst="rect">
                <a:avLst/>
              </a:prstGeom>
              <a:blipFill>
                <a:blip r:embed="rId6"/>
                <a:stretch>
                  <a:fillRect l="-1389" b="-103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N.9_1#20db96c33?vop=1&amp;pid=4848bc1c5&amp;color=0,0,0&amp;bbb=1"/>
              <p:cNvSpPr/>
              <p:nvPr/>
            </p:nvSpPr>
            <p:spPr>
              <a:xfrm>
                <a:off x="832104" y="5126291"/>
                <a:ext cx="10533888" cy="54470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【解】由（1）知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的前12项和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1×(1−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095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O_5_AN.9_1#20db96c33?vop=1&amp;pid=4848bc1c5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5126291"/>
                <a:ext cx="10533888" cy="544703"/>
              </a:xfrm>
              <a:prstGeom prst="rect">
                <a:avLst/>
              </a:prstGeom>
              <a:blipFill>
                <a:blip r:embed="rId7"/>
                <a:stretch>
                  <a:fillRect l="-1389" b="-112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0_1#519812fb2?vop=1&amp;pid=735842d45&amp;color=0,0,0&amp;bt=1&amp;bbb=1"/>
              <p:cNvSpPr/>
              <p:nvPr/>
            </p:nvSpPr>
            <p:spPr>
              <a:xfrm>
                <a:off x="832104" y="1508760"/>
                <a:ext cx="10533888" cy="508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4_BD.10_1#519812fb2?vop=1&amp;pid=735842d45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08000"/>
              </a:xfrm>
              <a:prstGeom prst="rect">
                <a:avLst/>
              </a:prstGeom>
              <a:blipFill>
                <a:blip r:embed="rId3"/>
                <a:stretch>
                  <a:fillRect l="-1389" b="-1445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1_1#519812fb2.bracket?vop=1&amp;pid=735842d45&amp;color=0,0,0&amp;vpa=2"/>
          <p:cNvSpPr/>
          <p:nvPr/>
        </p:nvSpPr>
        <p:spPr>
          <a:xfrm>
            <a:off x="10154317" y="1680590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0_2#519812fb2.choices?vop=1&amp;pid=735842d45&amp;color=0,0,0&amp;bbb=1"/>
              <p:cNvSpPr/>
              <p:nvPr/>
            </p:nvSpPr>
            <p:spPr>
              <a:xfrm>
                <a:off x="832104" y="2006599"/>
                <a:ext cx="10533888" cy="45923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  <a:tabLst>
                    <a:tab pos="2395347" algn="l"/>
                    <a:tab pos="4943094" algn="l"/>
                    <a:tab pos="78337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0_2#519812fb2.choices?vop=1&amp;pid=735842d45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06599"/>
                <a:ext cx="10533888" cy="459232"/>
              </a:xfrm>
              <a:prstGeom prst="rect">
                <a:avLst/>
              </a:prstGeom>
              <a:blipFill>
                <a:blip r:embed="rId4"/>
                <a:stretch>
                  <a:fillRect l="-1389" b="-18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12_1#519812fb2?vop=1&amp;pid=735842d45&amp;color=0,0,0&amp;bbb=1"/>
              <p:cNvSpPr/>
              <p:nvPr/>
            </p:nvSpPr>
            <p:spPr>
              <a:xfrm>
                <a:off x="832104" y="2475483"/>
                <a:ext cx="10533888" cy="31422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时，在等式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两边同时除以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1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b>
                                </m:sSub>
                              </m:num>
                              <m:den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4</m:t>
                                    </m:r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=−1+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3</m:t>
                                    </m:r>
                                  </m:sub>
                                </m:sSub>
                              </m:num>
                              <m:den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4</m:t>
                                    </m:r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3</m:t>
                                    </m:r>
                                  </m:sup>
                                </m:sSup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b>
                                </m:sSub>
                              </m:num>
                              <m:den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4</m:t>
                                    </m:r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⋯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𝑛</m:t>
                                    </m:r>
                                  </m:sub>
                                </m:sSub>
                              </m:num>
                              <m:den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4</m:t>
                                    </m:r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𝑛</m:t>
                                    </m:r>
                                  </m:sup>
                                </m:sSup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𝑛</m:t>
                                    </m:r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−1</m:t>
                                    </m:r>
                                  </m:sub>
                                </m:sSub>
                              </m:num>
                              <m:den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4</m:t>
                                    </m:r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𝑛</m:t>
                                    </m:r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−1</m:t>
                                    </m:r>
                                  </m:sup>
                                </m:sSup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述等式累加得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−1=−1+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．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．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4_AS.12_1#519812fb2?vop=1&amp;pid=735842d45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75483"/>
                <a:ext cx="10533888" cy="3142298"/>
              </a:xfrm>
              <a:prstGeom prst="rect">
                <a:avLst/>
              </a:prstGeom>
              <a:blipFill>
                <a:blip r:embed="rId5"/>
                <a:stretch>
                  <a:fillRect l="-1389" b="-251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3_1#64a9e7252?vop=1&amp;pid=735842d45&amp;color=0,0,0&amp;bt=1&amp;bbb=1"/>
              <p:cNvSpPr/>
              <p:nvPr/>
            </p:nvSpPr>
            <p:spPr>
              <a:xfrm>
                <a:off x="832104" y="1508760"/>
                <a:ext cx="10533888" cy="901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对任意的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成立，若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等于(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4_BD.13_1#64a9e7252?vop=1&amp;pid=735842d45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901700"/>
              </a:xfrm>
              <a:prstGeom prst="rect">
                <a:avLst/>
              </a:prstGeom>
              <a:blipFill>
                <a:blip r:embed="rId3"/>
                <a:stretch>
                  <a:fillRect l="-1389" b="-88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4_1#64a9e7252.bracket?vop=1&amp;pid=735842d45&amp;color=0,0,0&amp;vpa=3"/>
          <p:cNvSpPr/>
          <p:nvPr/>
        </p:nvSpPr>
        <p:spPr>
          <a:xfrm>
            <a:off x="6114066" y="2074353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>
              <a:solidFill>
                <a:srgbClr val="FF0000"/>
              </a:solidFill>
            </a:endParaRPr>
          </a:p>
        </p:txBody>
      </p:sp>
      <p:sp>
        <p:nvSpPr>
          <p:cNvPr id="4" name="QC_4_BD.13_2#64a9e7252.choices?vop=1&amp;pid=735842d45&amp;color=0,0,0&amp;bbb=1"/>
          <p:cNvSpPr/>
          <p:nvPr/>
        </p:nvSpPr>
        <p:spPr>
          <a:xfrm>
            <a:off x="832104" y="2412491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0147" algn="l"/>
                <a:tab pos="5374894" algn="l"/>
                <a:tab pos="804964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endParaRPr lang="en-US" altLang="zh-CN" sz="18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15_1#64a9e7252?vop=1&amp;pid=735842d45&amp;color=0,0,0&amp;bbb=1&amp;hb=1"/>
              <p:cNvSpPr/>
              <p:nvPr/>
            </p:nvSpPr>
            <p:spPr>
              <a:xfrm>
                <a:off x="832104" y="2776981"/>
                <a:ext cx="10533888" cy="1384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【解析】依题意，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+1)−2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提示：将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+2)(</m:t>
                        </m:r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化为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的形式，其目的是方便求和相消，也是利用累加法求通项的关键）</a:t>
                </a:r>
                <a:endParaRPr lang="en-US" altLang="zh-CN" sz="1800" dirty="0">
                  <a:solidFill>
                    <a:srgbClr val="00A0AF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5" name="QC_4_AS.15_1#64a9e7252?vop=1&amp;pid=735842d45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76981"/>
                <a:ext cx="10533888" cy="1384300"/>
              </a:xfrm>
              <a:prstGeom prst="rect">
                <a:avLst/>
              </a:prstGeom>
              <a:blipFill>
                <a:blip r:embed="rId4"/>
                <a:stretch>
                  <a:fillRect l="-1389" b="-66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15_1#64a9e7252?vop=1&amp;pid=735842d45&amp;color=0,0,0&amp;bbb=1&amp;hb=1">
                <a:extLst>
                  <a:ext uri="{FF2B5EF4-FFF2-40B4-BE49-F238E27FC236}">
                    <a16:creationId xmlns:a16="http://schemas.microsoft.com/office/drawing/2014/main" id="{A40E0EA6-C29B-8B13-CA2C-594E23F48A23}"/>
                  </a:ext>
                </a:extLst>
              </p:cNvPr>
              <p:cNvSpPr/>
              <p:nvPr/>
            </p:nvSpPr>
            <p:spPr>
              <a:xfrm>
                <a:off x="832104" y="4161281"/>
                <a:ext cx="10533888" cy="11684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−2+1)+(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+1)+⋯+(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−2+(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6" name="QC_4_AS.15_1#64a9e7252?vop=1&amp;pid=735842d45&amp;color=0,0,0&amp;bbb=1&amp;hb=1">
                <a:extLst>
                  <a:ext uri="{FF2B5EF4-FFF2-40B4-BE49-F238E27FC236}">
                    <a16:creationId xmlns:a16="http://schemas.microsoft.com/office/drawing/2014/main" id="{A40E0EA6-C29B-8B13-CA2C-594E23F48A2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161281"/>
                <a:ext cx="10533888" cy="1168400"/>
              </a:xfrm>
              <a:prstGeom prst="rect">
                <a:avLst/>
              </a:prstGeom>
              <a:blipFill>
                <a:blip r:embed="rId5"/>
                <a:stretch>
                  <a:fillRect l="-1042" b="-31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AS.15_1#64a9e7252?vop=1&amp;pid=735842d45&amp;color=0,0,0&amp;bbb=1&amp;hb=1">
                <a:extLst>
                  <a:ext uri="{FF2B5EF4-FFF2-40B4-BE49-F238E27FC236}">
                    <a16:creationId xmlns:a16="http://schemas.microsoft.com/office/drawing/2014/main" id="{F10772BF-74F7-5135-923B-87A0F05E6853}"/>
                  </a:ext>
                </a:extLst>
              </p:cNvPr>
              <p:cNvSpPr/>
              <p:nvPr/>
            </p:nvSpPr>
            <p:spPr>
              <a:xfrm>
                <a:off x="832104" y="5329681"/>
                <a:ext cx="10533888" cy="526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−2+11=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7" name="QC_4_AS.15_1#64a9e7252?vop=1&amp;pid=735842d45&amp;color=0,0,0&amp;bbb=1&amp;hb=1">
                <a:extLst>
                  <a:ext uri="{FF2B5EF4-FFF2-40B4-BE49-F238E27FC236}">
                    <a16:creationId xmlns:a16="http://schemas.microsoft.com/office/drawing/2014/main" id="{F10772BF-74F7-5135-923B-87A0F05E685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5329681"/>
                <a:ext cx="10533888" cy="526034"/>
              </a:xfrm>
              <a:prstGeom prst="rect">
                <a:avLst/>
              </a:prstGeom>
              <a:blipFill>
                <a:blip r:embed="rId6"/>
                <a:stretch>
                  <a:fillRect l="-1389" r="-1736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  <p:bldP spid="7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6_1#98b2951dd?vop=1&amp;pid=dcd0a9e2c&amp;color=0,0,0&amp;bt=1&amp;bbb=1"/>
              <p:cNvSpPr/>
              <p:nvPr/>
            </p:nvSpPr>
            <p:spPr>
              <a:xfrm>
                <a:off x="832104" y="1508760"/>
                <a:ext cx="10533888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4_BD.16_1#98b2951dd?vop=1&amp;pid=dcd0a9e2c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25844"/>
              </a:xfrm>
              <a:prstGeom prst="rect">
                <a:avLst/>
              </a:prstGeom>
              <a:blipFill>
                <a:blip r:embed="rId3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7_1#98b2951dd.bracket?vop=1&amp;pid=dcd0a9e2c&amp;color=0,0,0&amp;vpa=4"/>
          <p:cNvSpPr/>
          <p:nvPr/>
        </p:nvSpPr>
        <p:spPr>
          <a:xfrm>
            <a:off x="8875109" y="1734884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6_2#98b2951dd.choices?vop=1&amp;pid=dcd0a9e2c&amp;color=0,0,0&amp;bbb=1"/>
              <p:cNvSpPr/>
              <p:nvPr/>
            </p:nvSpPr>
            <p:spPr>
              <a:xfrm>
                <a:off x="832104" y="2035874"/>
                <a:ext cx="10533888" cy="54775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700"/>
                  </a:lnSpc>
                  <a:tabLst>
                    <a:tab pos="2700147" algn="l"/>
                    <a:tab pos="5374894" algn="l"/>
                    <a:tab pos="80496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+4)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6_2#98b2951dd.choices?vop=1&amp;pid=dcd0a9e2c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35874"/>
                <a:ext cx="10533888" cy="547751"/>
              </a:xfrm>
              <a:prstGeom prst="rect">
                <a:avLst/>
              </a:prstGeom>
              <a:blipFill>
                <a:blip r:embed="rId4"/>
                <a:stretch>
                  <a:fillRect l="-1389" b="-144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18_1#98b2951dd?vop=1&amp;pid=dcd0a9e2c&amp;color=0,0,0&amp;bbb=1"/>
              <p:cNvSpPr/>
              <p:nvPr/>
            </p:nvSpPr>
            <p:spPr>
              <a:xfrm>
                <a:off x="832104" y="2592197"/>
                <a:ext cx="10533888" cy="326872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提示：符合累乘法的形式，经过变形后可累乘）</a:t>
                </a:r>
                <a:endParaRPr lang="en-US" altLang="zh-CN" sz="1800" dirty="0">
                  <a:solidFill>
                    <a:srgbClr val="00A0AF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乘得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×⋯×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1×(1+1)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,符合上式，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4_AS.18_1#98b2951dd?vop=1&amp;pid=dcd0a9e2c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592197"/>
                <a:ext cx="10533888" cy="3268726"/>
              </a:xfrm>
              <a:prstGeom prst="rect">
                <a:avLst/>
              </a:prstGeom>
              <a:blipFill>
                <a:blip r:embed="rId5"/>
                <a:stretch>
                  <a:fillRect l="-1389" b="-26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9_1#f884bb170?vop=1&amp;pid=dcd0a9e2c&amp;color=0,0,0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BD.19_1#f884bb170?vop=1&amp;pid=dcd0a9e2c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0_1#f884bb170.bracket?vop=1&amp;pid=dcd0a9e2c&amp;color=0,0,0&amp;vpa=5"/>
          <p:cNvSpPr/>
          <p:nvPr/>
        </p:nvSpPr>
        <p:spPr>
          <a:xfrm>
            <a:off x="7543958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4_BD.19_2#f884bb170.choices?vop=1&amp;pid=dcd0a9e2c&amp;color=0,0,0&amp;bbb=1"/>
          <p:cNvSpPr/>
          <p:nvPr/>
        </p:nvSpPr>
        <p:spPr>
          <a:xfrm>
            <a:off x="832104" y="187579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6497" algn="l"/>
                <a:tab pos="5374894" algn="l"/>
                <a:tab pos="80559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012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013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023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024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21_1#f884bb170?vop=1&amp;pid=dcd0a9e2c&amp;color=0,0,0&amp;bbb=1"/>
              <p:cNvSpPr/>
              <p:nvPr/>
            </p:nvSpPr>
            <p:spPr>
              <a:xfrm>
                <a:off x="832104" y="2240280"/>
                <a:ext cx="10533888" cy="187820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，代入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⋅⋯⋅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×⋯×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024+2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013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AS.21_1#f884bb170?vop=1&amp;pid=dcd0a9e2c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40280"/>
                <a:ext cx="10533888" cy="1878203"/>
              </a:xfrm>
              <a:prstGeom prst="rect">
                <a:avLst/>
              </a:prstGeom>
              <a:blipFill>
                <a:blip r:embed="rId4"/>
                <a:stretch>
                  <a:fillRect l="-1389" b="-42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22_1#69fe8122f?vop=1&amp;pid=48bdeac34&amp;color=0,0,0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BD.22_1#69fe8122f?vop=1&amp;pid=48bdeac34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3_1#69fe8122f.bracket?vop=1&amp;pid=48bdeac34&amp;color=0,0,0&amp;vpa=6"/>
          <p:cNvSpPr/>
          <p:nvPr/>
        </p:nvSpPr>
        <p:spPr>
          <a:xfrm>
            <a:off x="6882671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22_2#69fe8122f.choices?vop=1&amp;pid=48bdeac34&amp;color=0,0,0&amp;bbb=1"/>
              <p:cNvSpPr/>
              <p:nvPr/>
            </p:nvSpPr>
            <p:spPr>
              <a:xfrm>
                <a:off x="832104" y="1917763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03322" algn="l"/>
                    <a:tab pos="5368544" algn="l"/>
                    <a:tab pos="80464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22_2#69fe8122f.choices?vop=1&amp;pid=48bdeac34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763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EX.24_1#69fe8122f?vop=1&amp;pid=48bdeac34&amp;color=0,0,0&amp;bbb=1&amp;hb=1"/>
              <p:cNvSpPr/>
              <p:nvPr/>
            </p:nvSpPr>
            <p:spPr>
              <a:xfrm>
                <a:off x="832104" y="227838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题目中已知的等式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符合大招攻略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11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为常数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的形式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因为本题给的等式较为简单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可以考虑直接构造出等比数列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若不方便观察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则可以通过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待定系数法构造等比数列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EX.24_1#69fe8122f?vop=1&amp;pid=48bdeac34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8380"/>
                <a:ext cx="10533888" cy="1189355"/>
              </a:xfrm>
              <a:prstGeom prst="rect">
                <a:avLst/>
              </a:prstGeom>
              <a:blipFill>
                <a:blip r:embed="rId5"/>
                <a:stretch>
                  <a:fillRect l="-1389" r="-1042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25_1#69fe8122f?vop=1&amp;pid=48bdeac34&amp;color=0,0,0&amp;bbb=1"/>
              <p:cNvSpPr/>
              <p:nvPr/>
            </p:nvSpPr>
            <p:spPr>
              <a:xfrm>
                <a:off x="832104" y="3472180"/>
                <a:ext cx="10533888" cy="16110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−3=2(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−3=1≠0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是首项为1，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公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比为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2的等比数列，所以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4_AS.25_1#69fe8122f?vop=1&amp;pid=48bdeac34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472180"/>
                <a:ext cx="10533888" cy="1611059"/>
              </a:xfrm>
              <a:prstGeom prst="rect">
                <a:avLst/>
              </a:prstGeom>
              <a:blipFill>
                <a:blip r:embed="rId6"/>
                <a:stretch>
                  <a:fillRect l="-1389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1675</Words>
  <Application>Microsoft Office PowerPoint</Application>
  <PresentationFormat>宽屏</PresentationFormat>
  <Paragraphs>105</Paragraphs>
  <Slides>12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2025-10-22T02:40:47Z</dcterms:created>
  <dcterms:modified xsi:type="dcterms:W3CDTF">2025-10-22T02:50:55Z</dcterms:modified>
  <cp:category/>
  <cp:contentStatus/>
</cp:coreProperties>
</file>